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6" r:id="rId3"/>
    <p:sldId id="267" r:id="rId4"/>
    <p:sldId id="268" r:id="rId5"/>
    <p:sldId id="273" r:id="rId6"/>
    <p:sldId id="274" r:id="rId7"/>
    <p:sldId id="264" r:id="rId8"/>
    <p:sldId id="265" r:id="rId9"/>
    <p:sldId id="269" r:id="rId10"/>
    <p:sldId id="275" r:id="rId11"/>
    <p:sldId id="271" r:id="rId12"/>
    <p:sldId id="272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80" r:id="rId22"/>
    <p:sldId id="281" r:id="rId23"/>
    <p:sldId id="282" r:id="rId24"/>
    <p:sldId id="283" r:id="rId25"/>
    <p:sldId id="284" r:id="rId26"/>
    <p:sldId id="285" r:id="rId27"/>
    <p:sldId id="2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3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1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1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1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2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3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59CA-6529-43F7-ACE7-1CFA7322304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CEC6-B76A-42E1-8644-93E689D7A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5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Generalizability Theory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8572"/>
            <a:ext cx="9144000" cy="165576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400" dirty="0" smtClean="0"/>
              <a:t>EPSY 8224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266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495"/>
            <a:ext cx="4978940" cy="1325563"/>
          </a:xfrm>
        </p:spPr>
        <p:txBody>
          <a:bodyPr/>
          <a:lstStyle/>
          <a:p>
            <a:r>
              <a:rPr lang="en-US" dirty="0" smtClean="0"/>
              <a:t>Inter-Rater Reliability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2267519"/>
                <a:ext cx="3506986" cy="2079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𝐼𝑅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pR</m:t>
                                  </m:r>
                                </m:sub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67519"/>
                <a:ext cx="3506986" cy="2079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6749370" y="634255"/>
            <a:ext cx="5137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Internal Consistency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49370" y="2267518"/>
                <a:ext cx="3027495" cy="20438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pT</m:t>
                                  </m:r>
                                </m:sub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370" y="2267518"/>
                <a:ext cx="3027495" cy="2043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08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G-Study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specify as many facets as possible based on major sources of error most likely present in a measurement procedure</a:t>
            </a:r>
          </a:p>
          <a:p>
            <a:pPr lvl="0"/>
            <a:r>
              <a:rPr lang="en-US" dirty="0"/>
              <a:t>use as many crossed facets as possible --- avoid the nested design</a:t>
            </a:r>
          </a:p>
          <a:p>
            <a:pPr lvl="0"/>
            <a:r>
              <a:rPr lang="en-US" dirty="0"/>
              <a:t>if fixed facets are used and the conditions of those facets are not exchangeable, we should do separate G-studies for each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98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G-Study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assumptions are hard to achieve, including defining the universe and randomly sampling from that universe</a:t>
            </a:r>
          </a:p>
          <a:p>
            <a:pPr lvl="0"/>
            <a:r>
              <a:rPr lang="en-US" dirty="0"/>
              <a:t>sample dependent; dealing with observed scores</a:t>
            </a:r>
          </a:p>
          <a:p>
            <a:pPr lvl="0"/>
            <a:r>
              <a:rPr lang="en-US" dirty="0"/>
              <a:t>doesn’t provide information regarding specific conditions of a given facet (items, persons)</a:t>
            </a:r>
          </a:p>
          <a:p>
            <a:pPr lvl="0"/>
            <a:r>
              <a:rPr lang="en-US" dirty="0"/>
              <a:t>assumes the conditions are exchangeable--ignores maturation within a facet</a:t>
            </a:r>
          </a:p>
          <a:p>
            <a:pPr lvl="0"/>
            <a:r>
              <a:rPr lang="en-US" dirty="0"/>
              <a:t>defining universe of generalization</a:t>
            </a:r>
          </a:p>
          <a:p>
            <a:pPr lvl="0"/>
            <a:r>
              <a:rPr lang="en-US" dirty="0"/>
              <a:t>technical problems:  dealing with missing data, dealing with ordered facets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0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2122"/>
          </a:xfrm>
        </p:spPr>
        <p:txBody>
          <a:bodyPr/>
          <a:lstStyle/>
          <a:p>
            <a:r>
              <a:rPr lang="en-US" dirty="0" smtClean="0"/>
              <a:t>Generalizability Theory of Performance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889" y="4228572"/>
            <a:ext cx="8612221" cy="1655762"/>
          </a:xfrm>
        </p:spPr>
        <p:txBody>
          <a:bodyPr/>
          <a:lstStyle/>
          <a:p>
            <a:pPr marL="457200" indent="-457200" algn="l"/>
            <a:r>
              <a:rPr lang="en-US" dirty="0" smtClean="0"/>
              <a:t>Brennan, R.L. (1996). Generalizability of performance assessment. In G.W. Phillips (Ed.), </a:t>
            </a:r>
            <a:r>
              <a:rPr lang="en-US" i="1" dirty="0" smtClean="0"/>
              <a:t>Technical issues in large-scale performance assessment</a:t>
            </a:r>
            <a:r>
              <a:rPr lang="en-US" dirty="0" smtClean="0"/>
              <a:t>. Washington, DC: National Center for Education Statistics, U.S. Department of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80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Assessment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statewide science assessment in 1989-1990. </a:t>
            </a:r>
          </a:p>
          <a:p>
            <a:r>
              <a:rPr lang="en-US" dirty="0" smtClean="0"/>
              <a:t>Students were </a:t>
            </a:r>
            <a:r>
              <a:rPr lang="en-US" dirty="0"/>
              <a:t>posed five independent tasks.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specifically, students </a:t>
            </a:r>
            <a:r>
              <a:rPr lang="en-US" dirty="0" smtClean="0"/>
              <a:t>rotated through </a:t>
            </a:r>
            <a:r>
              <a:rPr lang="en-US" dirty="0"/>
              <a:t>a series of five self-contained stations at timed intervals (</a:t>
            </a:r>
            <a:r>
              <a:rPr lang="en-US" dirty="0" smtClean="0"/>
              <a:t>about 15 </a:t>
            </a:r>
            <a:r>
              <a:rPr lang="en-US" dirty="0" err="1" smtClean="0"/>
              <a:t>mins</a:t>
            </a:r>
            <a:r>
              <a:rPr lang="en-US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957852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Science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determine </a:t>
            </a:r>
            <a:r>
              <a:rPr lang="en-US" dirty="0"/>
              <a:t>which of </a:t>
            </a:r>
            <a:r>
              <a:rPr lang="en-US" dirty="0" smtClean="0"/>
              <a:t>the provided materials </a:t>
            </a:r>
            <a:r>
              <a:rPr lang="en-US" dirty="0"/>
              <a:t>may serve as </a:t>
            </a:r>
            <a:r>
              <a:rPr lang="en-US" dirty="0" smtClean="0"/>
              <a:t>a conductor</a:t>
            </a:r>
          </a:p>
          <a:p>
            <a:r>
              <a:rPr lang="en-US" dirty="0" smtClean="0"/>
              <a:t>develop a classification </a:t>
            </a:r>
            <a:r>
              <a:rPr lang="en-US" dirty="0"/>
              <a:t>system for leaves and then to explain any </a:t>
            </a:r>
            <a:r>
              <a:rPr lang="en-US" dirty="0" smtClean="0"/>
              <a:t>adjustments necessary </a:t>
            </a:r>
            <a:r>
              <a:rPr lang="en-US" dirty="0"/>
              <a:t>to include a new mystery leaf in 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conduct </a:t>
            </a:r>
            <a:r>
              <a:rPr lang="en-US" dirty="0"/>
              <a:t>tests with rocks and then use the </a:t>
            </a:r>
            <a:r>
              <a:rPr lang="en-US" dirty="0" smtClean="0"/>
              <a:t>results to </a:t>
            </a:r>
            <a:r>
              <a:rPr lang="en-US" dirty="0"/>
              <a:t>determine the identity of an unknown </a:t>
            </a:r>
            <a:r>
              <a:rPr lang="en-US" dirty="0" smtClean="0"/>
              <a:t>rock</a:t>
            </a:r>
          </a:p>
          <a:p>
            <a:r>
              <a:rPr lang="en-US" dirty="0" smtClean="0"/>
              <a:t>estimate </a:t>
            </a:r>
            <a:r>
              <a:rPr lang="en-US" dirty="0"/>
              <a:t>and measure various characteristics </a:t>
            </a:r>
            <a:r>
              <a:rPr lang="en-US" dirty="0" smtClean="0"/>
              <a:t>of water </a:t>
            </a:r>
            <a:r>
              <a:rPr lang="en-US" dirty="0"/>
              <a:t>(e.g., temperature, </a:t>
            </a:r>
            <a:r>
              <a:rPr lang="en-US" dirty="0" smtClean="0"/>
              <a:t>volume)</a:t>
            </a:r>
          </a:p>
          <a:p>
            <a:r>
              <a:rPr lang="en-US" dirty="0" smtClean="0"/>
              <a:t>conduct </a:t>
            </a:r>
            <a:r>
              <a:rPr lang="en-US" dirty="0"/>
              <a:t>a series of tests on samples of lake water </a:t>
            </a:r>
            <a:r>
              <a:rPr lang="en-US" dirty="0" smtClean="0"/>
              <a:t>to discover </a:t>
            </a:r>
            <a:r>
              <a:rPr lang="en-US" dirty="0"/>
              <a:t>why fish are dying (e.g., is the water too acidic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predetermined scoring rubric developed by teams of teachers </a:t>
            </a:r>
            <a:r>
              <a:rPr lang="en-US" dirty="0" smtClean="0"/>
              <a:t>in California </a:t>
            </a:r>
            <a:r>
              <a:rPr lang="en-US" dirty="0"/>
              <a:t>was used to evaluate the quality of students’ </a:t>
            </a:r>
            <a:r>
              <a:rPr lang="en-US" dirty="0" smtClean="0"/>
              <a:t>written responses </a:t>
            </a:r>
            <a:r>
              <a:rPr lang="en-US" dirty="0"/>
              <a:t>to each </a:t>
            </a:r>
            <a:r>
              <a:rPr lang="en-US" dirty="0" smtClean="0"/>
              <a:t>of the </a:t>
            </a:r>
            <a:r>
              <a:rPr lang="en-US" dirty="0"/>
              <a:t>tasks.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rubric was used to score performance on a </a:t>
            </a:r>
            <a:r>
              <a:rPr lang="en-US" dirty="0" smtClean="0"/>
              <a:t>scale</a:t>
            </a:r>
            <a:endParaRPr lang="en-US" dirty="0"/>
          </a:p>
          <a:p>
            <a:pPr lvl="1"/>
            <a:r>
              <a:rPr lang="en-US" dirty="0" smtClean="0"/>
              <a:t>0 </a:t>
            </a:r>
            <a:r>
              <a:rPr lang="en-US" dirty="0"/>
              <a:t>= no </a:t>
            </a:r>
            <a:r>
              <a:rPr lang="en-US" dirty="0" smtClean="0"/>
              <a:t>attempt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= serious </a:t>
            </a:r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satisfactory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= </a:t>
            </a:r>
            <a:r>
              <a:rPr lang="en-US" dirty="0" smtClean="0"/>
              <a:t>competent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= </a:t>
            </a:r>
            <a:r>
              <a:rPr lang="en-US" dirty="0" smtClean="0"/>
              <a:t>outstanding </a:t>
            </a:r>
          </a:p>
          <a:p>
            <a:r>
              <a:rPr lang="en-US" dirty="0" smtClean="0"/>
              <a:t>All </a:t>
            </a:r>
            <a:r>
              <a:rPr lang="en-US" dirty="0"/>
              <a:t>tasks were scored by three raters.</a:t>
            </a:r>
          </a:p>
        </p:txBody>
      </p:sp>
    </p:spTree>
    <p:extLst>
      <p:ext uri="{BB962C8B-B14F-4D97-AF65-F5344CB8AC3E}">
        <p14:creationId xmlns:p14="http://schemas.microsoft.com/office/powerpoint/2010/main" val="2585769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G-Theory Study 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Universe of Admissible Observations (facets of the measurement procedures)</a:t>
            </a:r>
          </a:p>
          <a:p>
            <a:pPr lvl="1"/>
            <a:r>
              <a:rPr lang="en-US" sz="2800" dirty="0" smtClean="0"/>
              <a:t>Tasks (t)</a:t>
            </a:r>
          </a:p>
          <a:p>
            <a:pPr lvl="1"/>
            <a:r>
              <a:rPr lang="en-US" sz="2800" dirty="0" smtClean="0"/>
              <a:t>Raters (r)</a:t>
            </a:r>
          </a:p>
          <a:p>
            <a:pPr lvl="1"/>
            <a:r>
              <a:rPr lang="en-US" sz="2800" i="1" dirty="0" smtClean="0"/>
              <a:t>t</a:t>
            </a:r>
            <a:r>
              <a:rPr lang="en-US" sz="2800" dirty="0" smtClean="0"/>
              <a:t> x </a:t>
            </a:r>
            <a:r>
              <a:rPr lang="en-US" sz="2800" i="1" dirty="0"/>
              <a:t>r</a:t>
            </a:r>
            <a:endParaRPr lang="en-US" sz="2800" i="1" dirty="0" smtClean="0"/>
          </a:p>
          <a:p>
            <a:r>
              <a:rPr lang="en-US" dirty="0" smtClean="0"/>
              <a:t>Population</a:t>
            </a:r>
          </a:p>
          <a:p>
            <a:pPr lvl="1"/>
            <a:r>
              <a:rPr lang="en-US" sz="2800" dirty="0" smtClean="0"/>
              <a:t>Persons (p)</a:t>
            </a:r>
          </a:p>
          <a:p>
            <a:pPr lvl="1"/>
            <a:r>
              <a:rPr lang="en-US" sz="2800" i="1" dirty="0" smtClean="0"/>
              <a:t>p</a:t>
            </a:r>
            <a:r>
              <a:rPr lang="en-US" sz="2800" dirty="0" smtClean="0"/>
              <a:t> x </a:t>
            </a:r>
            <a:r>
              <a:rPr lang="en-US" sz="2800" i="1" dirty="0" smtClean="0"/>
              <a:t>t</a:t>
            </a:r>
            <a:r>
              <a:rPr lang="en-US" sz="2800" dirty="0" smtClean="0"/>
              <a:t> x </a:t>
            </a:r>
            <a:r>
              <a:rPr lang="en-US" sz="2800" i="1" dirty="0" smtClean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68228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G-Theory 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of five tasks were drawn from the UAO, administered to a sample of persons (students), and a sample of three raters evaluated  all responses produced by all persons.</a:t>
            </a:r>
          </a:p>
          <a:p>
            <a:r>
              <a:rPr lang="en-US" i="1" dirty="0"/>
              <a:t>p</a:t>
            </a:r>
            <a:r>
              <a:rPr lang="en-US" dirty="0"/>
              <a:t> x </a:t>
            </a:r>
            <a:r>
              <a:rPr lang="en-US" i="1" dirty="0"/>
              <a:t>t</a:t>
            </a:r>
            <a:r>
              <a:rPr lang="en-US" dirty="0"/>
              <a:t> x </a:t>
            </a:r>
            <a:r>
              <a:rPr lang="en-US" i="1" dirty="0"/>
              <a:t>r</a:t>
            </a:r>
          </a:p>
          <a:p>
            <a:r>
              <a:rPr lang="en-US" dirty="0" smtClean="0"/>
              <a:t>Fully crossed, random effects G-study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49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" y="48125"/>
            <a:ext cx="12161520" cy="675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7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Test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classical test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4133" y="470958"/>
            <a:ext cx="2827867" cy="4351338"/>
          </a:xfrm>
        </p:spPr>
        <p:txBody>
          <a:bodyPr/>
          <a:lstStyle/>
          <a:p>
            <a:r>
              <a:rPr lang="en-US" dirty="0" smtClean="0"/>
              <a:t>MBE = multistate bar exam</a:t>
            </a:r>
          </a:p>
          <a:p>
            <a:r>
              <a:rPr lang="en-US" dirty="0" smtClean="0"/>
              <a:t>WK-L &amp; WK-W = Work Keys Listening and Writing (ACT)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6380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69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Empirical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 students</a:t>
            </a:r>
          </a:p>
          <a:p>
            <a:r>
              <a:rPr lang="en-US" dirty="0" smtClean="0"/>
              <a:t>Three raters</a:t>
            </a:r>
          </a:p>
          <a:p>
            <a:r>
              <a:rPr lang="en-US" dirty="0" smtClean="0"/>
              <a:t>Four tasks</a:t>
            </a:r>
          </a:p>
          <a:p>
            <a:endParaRPr lang="en-US" dirty="0"/>
          </a:p>
          <a:p>
            <a:r>
              <a:rPr lang="en-US" dirty="0" smtClean="0"/>
              <a:t>All facets are crossed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4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19124"/>
              </p:ext>
            </p:extLst>
          </p:nvPr>
        </p:nvGraphicFramePr>
        <p:xfrm>
          <a:off x="838197" y="2209800"/>
          <a:ext cx="10515602" cy="454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803">
                  <a:extLst>
                    <a:ext uri="{9D8B030D-6E8A-4147-A177-3AD203B41FA5}">
                      <a16:colId xmlns:a16="http://schemas.microsoft.com/office/drawing/2014/main" val="545653622"/>
                    </a:ext>
                  </a:extLst>
                </a:gridCol>
                <a:gridCol w="1175759">
                  <a:extLst>
                    <a:ext uri="{9D8B030D-6E8A-4147-A177-3AD203B41FA5}">
                      <a16:colId xmlns:a16="http://schemas.microsoft.com/office/drawing/2014/main" val="2341277271"/>
                    </a:ext>
                  </a:extLst>
                </a:gridCol>
                <a:gridCol w="1262641">
                  <a:extLst>
                    <a:ext uri="{9D8B030D-6E8A-4147-A177-3AD203B41FA5}">
                      <a16:colId xmlns:a16="http://schemas.microsoft.com/office/drawing/2014/main" val="229018953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68949724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246350347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Source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effectLst/>
                        </a:rPr>
                        <a:t>ss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df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ms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effectLst/>
                        </a:rPr>
                        <a:t>variance component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07482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3767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Persons (p)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79.52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2.742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.140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6790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Raters (r)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2.84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1.420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.005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8381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Tasks (t)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6.96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2.319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.009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659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Persons x Raters (pr)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20.18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.348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83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Persons x Tasks (pt)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84.87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.975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.239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9494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Raters x Tasks (rt)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4.53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.754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.017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8975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Persons x Raters x Tasks (prt)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45.14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174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.259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.259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63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599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Variance Components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07914"/>
              </p:ext>
            </p:extLst>
          </p:nvPr>
        </p:nvGraphicFramePr>
        <p:xfrm>
          <a:off x="228599" y="2082799"/>
          <a:ext cx="11785601" cy="4553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1">
                  <a:extLst>
                    <a:ext uri="{9D8B030D-6E8A-4147-A177-3AD203B41FA5}">
                      <a16:colId xmlns:a16="http://schemas.microsoft.com/office/drawing/2014/main" val="4078843445"/>
                    </a:ext>
                  </a:extLst>
                </a:gridCol>
                <a:gridCol w="5232400">
                  <a:extLst>
                    <a:ext uri="{9D8B030D-6E8A-4147-A177-3AD203B41FA5}">
                      <a16:colId xmlns:a16="http://schemas.microsoft.com/office/drawing/2014/main" val="504171216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561566470"/>
                    </a:ext>
                  </a:extLst>
                </a:gridCol>
              </a:tblGrid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Effect</a:t>
                      </a:r>
                      <a:r>
                        <a:rPr lang="en-US" sz="2800" u="sng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Formula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effectLst/>
                        </a:rPr>
                        <a:t>Example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122834"/>
                  </a:ext>
                </a:extLst>
              </a:tr>
              <a:tr h="343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2518173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(MS</a:t>
                      </a:r>
                      <a:r>
                        <a:rPr lang="en-US" sz="2800" baseline="-25000">
                          <a:effectLst/>
                        </a:rPr>
                        <a:t>p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pr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pt</a:t>
                      </a:r>
                      <a:r>
                        <a:rPr lang="en-US" sz="2800">
                          <a:effectLst/>
                        </a:rPr>
                        <a:t> + MS</a:t>
                      </a:r>
                      <a:r>
                        <a:rPr lang="en-US" sz="2800" baseline="-25000">
                          <a:effectLst/>
                        </a:rPr>
                        <a:t>prt</a:t>
                      </a:r>
                      <a:r>
                        <a:rPr lang="en-US" sz="2800">
                          <a:effectLst/>
                        </a:rPr>
                        <a:t>) / N</a:t>
                      </a:r>
                      <a:r>
                        <a:rPr lang="en-US" sz="2800" baseline="-25000">
                          <a:effectLst/>
                        </a:rPr>
                        <a:t>r</a:t>
                      </a:r>
                      <a:r>
                        <a:rPr lang="en-US" sz="2800">
                          <a:effectLst/>
                        </a:rPr>
                        <a:t>N</a:t>
                      </a:r>
                      <a:r>
                        <a:rPr lang="en-US" sz="2800" baseline="-25000">
                          <a:effectLst/>
                        </a:rPr>
                        <a:t>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(2.742 - .348 - .975 + .259</a:t>
                      </a:r>
                      <a:r>
                        <a:rPr lang="en-US" sz="2800" dirty="0" smtClean="0">
                          <a:effectLst/>
                        </a:rPr>
                        <a:t>)/12 </a:t>
                      </a:r>
                      <a:r>
                        <a:rPr lang="en-US" sz="2800" dirty="0">
                          <a:effectLst/>
                        </a:rPr>
                        <a:t>= .14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154704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(MS</a:t>
                      </a:r>
                      <a:r>
                        <a:rPr lang="en-US" sz="2800" baseline="-25000">
                          <a:effectLst/>
                        </a:rPr>
                        <a:t>R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RT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PR</a:t>
                      </a:r>
                      <a:r>
                        <a:rPr lang="en-US" sz="2800">
                          <a:effectLst/>
                        </a:rPr>
                        <a:t> + MS</a:t>
                      </a:r>
                      <a:r>
                        <a:rPr lang="en-US" sz="2800" baseline="-25000">
                          <a:effectLst/>
                        </a:rPr>
                        <a:t>PRT</a:t>
                      </a:r>
                      <a:r>
                        <a:rPr lang="en-US" sz="2800">
                          <a:effectLst/>
                        </a:rPr>
                        <a:t>) / N</a:t>
                      </a:r>
                      <a:r>
                        <a:rPr lang="en-US" sz="2800" baseline="-25000">
                          <a:effectLst/>
                        </a:rPr>
                        <a:t>p</a:t>
                      </a:r>
                      <a:r>
                        <a:rPr lang="en-US" sz="2800">
                          <a:effectLst/>
                        </a:rPr>
                        <a:t>N</a:t>
                      </a:r>
                      <a:r>
                        <a:rPr lang="en-US" sz="2800" baseline="-25000">
                          <a:effectLst/>
                        </a:rPr>
                        <a:t>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(1.420 - .754 - .348 + .259</a:t>
                      </a:r>
                      <a:r>
                        <a:rPr lang="en-US" sz="2800" dirty="0" smtClean="0">
                          <a:effectLst/>
                        </a:rPr>
                        <a:t>)/120 </a:t>
                      </a:r>
                      <a:r>
                        <a:rPr lang="en-US" sz="2800" dirty="0">
                          <a:effectLst/>
                        </a:rPr>
                        <a:t>= .005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203427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(MS</a:t>
                      </a:r>
                      <a:r>
                        <a:rPr lang="en-US" sz="2800" baseline="-25000">
                          <a:effectLst/>
                        </a:rPr>
                        <a:t>T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RT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PT</a:t>
                      </a:r>
                      <a:r>
                        <a:rPr lang="en-US" sz="2800">
                          <a:effectLst/>
                        </a:rPr>
                        <a:t> + MS</a:t>
                      </a:r>
                      <a:r>
                        <a:rPr lang="en-US" sz="2800" baseline="-25000">
                          <a:effectLst/>
                        </a:rPr>
                        <a:t>PRT</a:t>
                      </a:r>
                      <a:r>
                        <a:rPr lang="en-US" sz="2800">
                          <a:effectLst/>
                        </a:rPr>
                        <a:t>) / N</a:t>
                      </a:r>
                      <a:r>
                        <a:rPr lang="en-US" sz="2800" baseline="-25000">
                          <a:effectLst/>
                        </a:rPr>
                        <a:t>p</a:t>
                      </a:r>
                      <a:r>
                        <a:rPr lang="en-US" sz="2800">
                          <a:effectLst/>
                        </a:rPr>
                        <a:t>N</a:t>
                      </a:r>
                      <a:r>
                        <a:rPr lang="en-US" sz="2800" baseline="-25000">
                          <a:effectLst/>
                        </a:rPr>
                        <a:t>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(2.319 - .754 - .975 + .259</a:t>
                      </a:r>
                      <a:r>
                        <a:rPr lang="en-US" sz="2800" dirty="0" smtClean="0">
                          <a:effectLst/>
                        </a:rPr>
                        <a:t>)/90 </a:t>
                      </a:r>
                      <a:r>
                        <a:rPr lang="en-US" sz="2800" dirty="0">
                          <a:effectLst/>
                        </a:rPr>
                        <a:t>= .009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6018329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(MS</a:t>
                      </a:r>
                      <a:r>
                        <a:rPr lang="en-US" sz="2800" baseline="-25000">
                          <a:effectLst/>
                        </a:rPr>
                        <a:t>PR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PRI</a:t>
                      </a:r>
                      <a:r>
                        <a:rPr lang="en-US" sz="2800">
                          <a:effectLst/>
                        </a:rPr>
                        <a:t>) / N</a:t>
                      </a:r>
                      <a:r>
                        <a:rPr lang="en-US" sz="2800" baseline="-25000">
                          <a:effectLst/>
                        </a:rPr>
                        <a:t>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(.348 - .259) / 4 = .022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419084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(MS</a:t>
                      </a:r>
                      <a:r>
                        <a:rPr lang="en-US" sz="2800" baseline="-25000">
                          <a:effectLst/>
                        </a:rPr>
                        <a:t>PT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PRT</a:t>
                      </a:r>
                      <a:r>
                        <a:rPr lang="en-US" sz="2800">
                          <a:effectLst/>
                        </a:rPr>
                        <a:t>) / N</a:t>
                      </a:r>
                      <a:r>
                        <a:rPr lang="en-US" sz="2800" baseline="-25000">
                          <a:effectLst/>
                        </a:rPr>
                        <a:t>r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(.975 - .259) / 3 = .239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8008743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(MS</a:t>
                      </a:r>
                      <a:r>
                        <a:rPr lang="en-US" sz="2800" baseline="-25000">
                          <a:effectLst/>
                        </a:rPr>
                        <a:t>RT</a:t>
                      </a:r>
                      <a:r>
                        <a:rPr lang="en-US" sz="2800">
                          <a:effectLst/>
                        </a:rPr>
                        <a:t> – MS</a:t>
                      </a:r>
                      <a:r>
                        <a:rPr lang="en-US" sz="2800" baseline="-25000">
                          <a:effectLst/>
                        </a:rPr>
                        <a:t>PRT</a:t>
                      </a:r>
                      <a:r>
                        <a:rPr lang="en-US" sz="2800">
                          <a:effectLst/>
                        </a:rPr>
                        <a:t>) / N</a:t>
                      </a:r>
                      <a:r>
                        <a:rPr lang="en-US" sz="2800" baseline="-25000">
                          <a:effectLst/>
                        </a:rPr>
                        <a:t>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(.754 - .259) / 30 = .0165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411630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MS</a:t>
                      </a:r>
                      <a:r>
                        <a:rPr lang="en-US" sz="2800" baseline="-25000">
                          <a:effectLst/>
                        </a:rPr>
                        <a:t>prt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.259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045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757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1999"/>
            <a:ext cx="10515600" cy="1579563"/>
          </a:xfrm>
        </p:spPr>
        <p:txBody>
          <a:bodyPr/>
          <a:lstStyle/>
          <a:p>
            <a:r>
              <a:rPr lang="en-US" dirty="0" smtClean="0"/>
              <a:t>To generalize to a similar measurement procedure as used in the design of the G-Study, we estimate the G-Coefficient as a function of three randomly selected raters and four randomly selected tasks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974223"/>
              </p:ext>
            </p:extLst>
          </p:nvPr>
        </p:nvGraphicFramePr>
        <p:xfrm>
          <a:off x="838200" y="3392488"/>
          <a:ext cx="10519448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4749800" imgH="647700" progId="Equation.3">
                  <p:embed/>
                </p:oleObj>
              </mc:Choice>
              <mc:Fallback>
                <p:oleObj r:id="rId3" imgW="47498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92488"/>
                        <a:ext cx="10519448" cy="1433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625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2000" cy="1325563"/>
          </a:xfrm>
        </p:spPr>
        <p:txBody>
          <a:bodyPr/>
          <a:lstStyle/>
          <a:p>
            <a:r>
              <a:rPr lang="en-US" dirty="0" smtClean="0"/>
              <a:t>Alternate Measurement Procedures /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/>
          <a:lstStyle/>
          <a:p>
            <a:r>
              <a:rPr lang="en-US" dirty="0" smtClean="0"/>
              <a:t>One rater and four tasks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Three raters and one task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591036"/>
              </p:ext>
            </p:extLst>
          </p:nvPr>
        </p:nvGraphicFramePr>
        <p:xfrm>
          <a:off x="1219200" y="2489199"/>
          <a:ext cx="6297582" cy="141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2679700" imgH="596900" progId="Equation.3">
                  <p:embed/>
                </p:oleObj>
              </mc:Choice>
              <mc:Fallback>
                <p:oleObj r:id="rId3" imgW="2679700" imgH="596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89199"/>
                        <a:ext cx="6297582" cy="1411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01886"/>
              </p:ext>
            </p:extLst>
          </p:nvPr>
        </p:nvGraphicFramePr>
        <p:xfrm>
          <a:off x="1219199" y="5257800"/>
          <a:ext cx="6297583" cy="139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2705100" imgH="596900" progId="Equation.3">
                  <p:embed/>
                </p:oleObj>
              </mc:Choice>
              <mc:Fallback>
                <p:oleObj r:id="rId5" imgW="2705100" imgH="596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199" y="5257800"/>
                        <a:ext cx="6297583" cy="1396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0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1200" cy="1325563"/>
          </a:xfrm>
        </p:spPr>
        <p:txBody>
          <a:bodyPr/>
          <a:lstStyle/>
          <a:p>
            <a:r>
              <a:rPr lang="en-US" dirty="0"/>
              <a:t>Alternate Measurement Procedures /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raters and four tasks where tasks are fixed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351552"/>
              </p:ext>
            </p:extLst>
          </p:nvPr>
        </p:nvGraphicFramePr>
        <p:xfrm>
          <a:off x="1158875" y="2717800"/>
          <a:ext cx="1040423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3" imgW="4737100" imgH="863600" progId="Equation.3">
                  <p:embed/>
                </p:oleObj>
              </mc:Choice>
              <mc:Fallback>
                <p:oleObj r:id="rId3" imgW="4737100" imgH="863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717800"/>
                        <a:ext cx="10404231" cy="190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920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G-Theory makes no assumptions regarding parallel measurements</a:t>
            </a:r>
          </a:p>
          <a:p>
            <a:r>
              <a:rPr lang="en-US" dirty="0" smtClean="0"/>
              <a:t>Generalizability Coefficient – classic relative-reliability</a:t>
            </a:r>
          </a:p>
          <a:p>
            <a:r>
              <a:rPr lang="en-US" dirty="0" smtClean="0"/>
              <a:t>Dependability Coefficient – absolute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7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G-Theory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Universe of Admissible Observations</a:t>
            </a:r>
          </a:p>
          <a:p>
            <a:r>
              <a:rPr lang="en-US" dirty="0" smtClean="0"/>
              <a:t>Object of Measurement</a:t>
            </a:r>
          </a:p>
          <a:p>
            <a:r>
              <a:rPr lang="en-US" dirty="0" smtClean="0"/>
              <a:t>Universe of Generalization</a:t>
            </a:r>
          </a:p>
          <a:p>
            <a:r>
              <a:rPr lang="en-US" dirty="0" smtClean="0"/>
              <a:t>Universe Score</a:t>
            </a:r>
          </a:p>
          <a:p>
            <a:r>
              <a:rPr lang="en-US" dirty="0" smtClean="0"/>
              <a:t>Facets</a:t>
            </a:r>
          </a:p>
          <a:p>
            <a:r>
              <a:rPr lang="en-US" dirty="0" smtClean="0"/>
              <a:t>G-study</a:t>
            </a:r>
          </a:p>
          <a:p>
            <a:r>
              <a:rPr lang="en-US" dirty="0" smtClean="0"/>
              <a:t>D-study</a:t>
            </a:r>
          </a:p>
          <a:p>
            <a:r>
              <a:rPr lang="en-US" dirty="0" smtClean="0"/>
              <a:t>Random/Fixed facets</a:t>
            </a:r>
          </a:p>
          <a:p>
            <a:r>
              <a:rPr lang="en-US" dirty="0" smtClean="0"/>
              <a:t>Crossed/Nested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2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37921" y="4252438"/>
            <a:ext cx="41270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4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ptr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endParaRPr lang="en-US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>
              <a:buFont typeface="Symbol" panose="05050102010706020507" pitchFamily="18" charset="2"/>
              <a:buChar char="m"/>
            </a:pP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endParaRPr lang="en-US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pt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4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4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000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ptr,e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735419" y="74583"/>
            <a:ext cx="7487060" cy="6708840"/>
            <a:chOff x="2373549" y="74583"/>
            <a:chExt cx="7487060" cy="6708840"/>
          </a:xfrm>
        </p:grpSpPr>
        <p:grpSp>
          <p:nvGrpSpPr>
            <p:cNvPr id="18" name="Group 17"/>
            <p:cNvGrpSpPr/>
            <p:nvPr/>
          </p:nvGrpSpPr>
          <p:grpSpPr>
            <a:xfrm>
              <a:off x="2373549" y="74583"/>
              <a:ext cx="7487060" cy="6708840"/>
              <a:chOff x="2315183" y="55127"/>
              <a:chExt cx="7487060" cy="670884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315183" y="58367"/>
                <a:ext cx="4572000" cy="4572000"/>
              </a:xfrm>
              <a:prstGeom prst="ellipse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230243" y="55127"/>
                <a:ext cx="4572000" cy="4572000"/>
              </a:xfrm>
              <a:prstGeom prst="ellipse">
                <a:avLst/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767846" y="2191967"/>
                <a:ext cx="4572000" cy="4572000"/>
              </a:xfrm>
              <a:prstGeom prst="ellipse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891008" y="1089498"/>
              <a:ext cx="18898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accent1">
                      <a:lumMod val="50000"/>
                    </a:schemeClr>
                  </a:solidFill>
                </a:rPr>
                <a:t>Person</a:t>
              </a:r>
              <a:endParaRPr lang="en-US" sz="4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2483" y="1086258"/>
              <a:ext cx="153009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B050"/>
                  </a:solidFill>
                </a:rPr>
                <a:t>Rater</a:t>
              </a:r>
              <a:endParaRPr lang="en-US" sz="48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1527" y="5207535"/>
              <a:ext cx="12522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Task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45444" y="3388289"/>
              <a:ext cx="8144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chemeClr val="accent1">
                      <a:lumMod val="50000"/>
                    </a:schemeClr>
                  </a:solidFill>
                </a:rPr>
                <a:t>P</a:t>
              </a:r>
              <a:r>
                <a:rPr lang="en-US" sz="4800" b="1" dirty="0" smtClean="0">
                  <a:solidFill>
                    <a:srgbClr val="FF0000"/>
                  </a:solidFill>
                </a:rPr>
                <a:t>T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13031" y="3404504"/>
              <a:ext cx="8354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T</a:t>
              </a:r>
              <a:r>
                <a:rPr lang="en-US" sz="4800" b="1" dirty="0" smtClean="0">
                  <a:solidFill>
                    <a:srgbClr val="00B050"/>
                  </a:solidFill>
                </a:rPr>
                <a:t>R</a:t>
              </a:r>
              <a:endParaRPr lang="en-US" sz="48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03556" y="1124981"/>
              <a:ext cx="8579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accent1">
                      <a:lumMod val="50000"/>
                    </a:schemeClr>
                  </a:solidFill>
                </a:rPr>
                <a:t>P</a:t>
              </a:r>
              <a:r>
                <a:rPr lang="en-US" sz="4800" b="1" dirty="0" smtClean="0">
                  <a:solidFill>
                    <a:srgbClr val="00B050"/>
                  </a:solidFill>
                </a:rPr>
                <a:t>R</a:t>
              </a:r>
              <a:endParaRPr lang="en-US" sz="4800" b="1" dirty="0">
                <a:solidFill>
                  <a:srgbClr val="00B05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27946" y="2541973"/>
              <a:ext cx="13886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P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</a:t>
              </a:r>
              <a:r>
                <a:rPr lang="en-US" sz="4000" b="1" dirty="0" err="1" smtClean="0">
                  <a:solidFill>
                    <a:srgbClr val="00B050"/>
                  </a:solidFill>
                </a:rPr>
                <a:t>R</a:t>
              </a:r>
              <a:r>
                <a:rPr lang="en-US" sz="4000" b="1" dirty="0" err="1" smtClean="0"/>
                <a:t>,e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8590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Random-Effects Variance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4093"/>
            <a:ext cx="10515600" cy="3822869"/>
          </a:xfrm>
        </p:spPr>
        <p:txBody>
          <a:bodyPr/>
          <a:lstStyle/>
          <a:p>
            <a:pPr marL="2003425" indent="-2003425">
              <a:spcAft>
                <a:spcPts val="2400"/>
              </a:spcAft>
              <a:buNone/>
            </a:pP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/>
              <a:t>2</a:t>
            </a:r>
            <a:r>
              <a:rPr lang="en-US" sz="4000" dirty="0"/>
              <a:t>(</a:t>
            </a:r>
            <a:r>
              <a:rPr lang="en-US" sz="4000" dirty="0" err="1"/>
              <a:t>X</a:t>
            </a:r>
            <a:r>
              <a:rPr lang="en-US" sz="4000" baseline="-25000" dirty="0" err="1"/>
              <a:t>ptr</a:t>
            </a:r>
            <a:r>
              <a:rPr lang="en-US" sz="4000" dirty="0"/>
              <a:t>) =  </a:t>
            </a: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(p</a:t>
            </a:r>
            <a:r>
              <a:rPr lang="en-US" sz="4000" dirty="0"/>
              <a:t>) + </a:t>
            </a: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(t</a:t>
            </a:r>
            <a:r>
              <a:rPr lang="en-US" sz="4000" dirty="0"/>
              <a:t>) + </a:t>
            </a: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(r</a:t>
            </a:r>
            <a:r>
              <a:rPr lang="en-US" sz="4000" dirty="0"/>
              <a:t>) + </a:t>
            </a:r>
            <a:endParaRPr lang="en-US" sz="4000" dirty="0" smtClean="0"/>
          </a:p>
          <a:p>
            <a:pPr marL="2062163" indent="-2062163">
              <a:buNone/>
            </a:pPr>
            <a:r>
              <a:rPr lang="en-US" sz="4000" dirty="0">
                <a:sym typeface="Symbol" panose="05050102010706020507" pitchFamily="18" charset="2"/>
              </a:rPr>
              <a:t>	</a:t>
            </a:r>
            <a:r>
              <a:rPr lang="en-US" sz="4000" dirty="0" smtClean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</a:t>
            </a:r>
            <a:r>
              <a:rPr lang="en-US" sz="4000" dirty="0" err="1" smtClean="0"/>
              <a:t>pt</a:t>
            </a:r>
            <a:r>
              <a:rPr lang="en-US" sz="4000" dirty="0"/>
              <a:t>) + </a:t>
            </a: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</a:t>
            </a:r>
            <a:r>
              <a:rPr lang="en-US" sz="4000" dirty="0" err="1" smtClean="0"/>
              <a:t>pr</a:t>
            </a:r>
            <a:r>
              <a:rPr lang="en-US" sz="4000" dirty="0"/>
              <a:t>) + </a:t>
            </a: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</a:t>
            </a:r>
            <a:r>
              <a:rPr lang="en-US" sz="4000" dirty="0" err="1" smtClean="0"/>
              <a:t>tr</a:t>
            </a:r>
            <a:r>
              <a:rPr lang="en-US" sz="4000" dirty="0"/>
              <a:t>) + </a:t>
            </a:r>
            <a:r>
              <a:rPr lang="en-US" sz="4000" dirty="0">
                <a:sym typeface="Symbol" panose="05050102010706020507" pitchFamily="18" charset="2"/>
              </a:rPr>
              <a:t>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(</a:t>
            </a:r>
            <a:r>
              <a:rPr lang="en-US" sz="4000" dirty="0" err="1" smtClean="0"/>
              <a:t>ptr,e</a:t>
            </a:r>
            <a:r>
              <a:rPr lang="en-US" sz="4000" dirty="0" smtClean="0"/>
              <a:t>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Error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707464"/>
          </a:xfrm>
        </p:spPr>
        <p:txBody>
          <a:bodyPr/>
          <a:lstStyle/>
          <a:p>
            <a:r>
              <a:rPr lang="en-US" dirty="0" smtClean="0"/>
              <a:t>difference between person’s observed deviation score and universe deviation score;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</a:t>
            </a:r>
            <a:r>
              <a:rPr lang="en-US" baseline="-25000" dirty="0"/>
              <a:t>p</a:t>
            </a:r>
            <a:r>
              <a:rPr lang="en-US" dirty="0"/>
              <a:t> = (</a:t>
            </a:r>
            <a:r>
              <a:rPr lang="en-US" dirty="0" err="1"/>
              <a:t>X</a:t>
            </a:r>
            <a:r>
              <a:rPr lang="en-US" baseline="-25000" dirty="0" err="1"/>
              <a:t>pTR</a:t>
            </a:r>
            <a:r>
              <a:rPr lang="en-US" dirty="0"/>
              <a:t> -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TR</a:t>
            </a:r>
            <a:r>
              <a:rPr lang="en-US" dirty="0"/>
              <a:t>) – (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p</a:t>
            </a:r>
            <a:r>
              <a:rPr lang="en-US" dirty="0"/>
              <a:t> -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 of error variance components including </a:t>
            </a:r>
            <a:r>
              <a:rPr lang="en-US" i="1" dirty="0" smtClean="0"/>
              <a:t>p</a:t>
            </a:r>
            <a:r>
              <a:rPr lang="en-US" dirty="0" smtClean="0"/>
              <a:t>;</a:t>
            </a:r>
            <a:endParaRPr lang="en-US" i="1" dirty="0"/>
          </a:p>
          <a:p>
            <a:r>
              <a:rPr lang="en-US" dirty="0" smtClean="0"/>
              <a:t>square root is the relative SEM, as in CTT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4668028"/>
                <a:ext cx="10271338" cy="1516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pT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pTR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pT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pR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pTR</m:t>
                              </m:r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68028"/>
                <a:ext cx="10271338" cy="1516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81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Error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0089" cy="2182171"/>
          </a:xfrm>
        </p:spPr>
        <p:txBody>
          <a:bodyPr/>
          <a:lstStyle/>
          <a:p>
            <a:r>
              <a:rPr lang="en-US" dirty="0" smtClean="0"/>
              <a:t>the difference between a person’s observed score and universe score;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p</a:t>
            </a:r>
            <a:r>
              <a:rPr lang="en-US" dirty="0"/>
              <a:t> = </a:t>
            </a:r>
            <a:r>
              <a:rPr lang="en-US" dirty="0" err="1"/>
              <a:t>X</a:t>
            </a:r>
            <a:r>
              <a:rPr lang="en-US" baseline="-25000" dirty="0" err="1"/>
              <a:t>pTR</a:t>
            </a:r>
            <a:r>
              <a:rPr lang="en-US" dirty="0"/>
              <a:t> -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p</a:t>
            </a:r>
            <a:endParaRPr lang="en-US" dirty="0" smtClean="0"/>
          </a:p>
          <a:p>
            <a:r>
              <a:rPr lang="en-US" dirty="0" smtClean="0"/>
              <a:t>the sum of all error variances, </a:t>
            </a:r>
            <a:r>
              <a:rPr lang="en-US" dirty="0" smtClean="0"/>
              <a:t>not </a:t>
            </a:r>
            <a:r>
              <a:rPr lang="en-US" dirty="0" smtClean="0"/>
              <a:t>the universe score variance;</a:t>
            </a:r>
          </a:p>
          <a:p>
            <a:r>
              <a:rPr lang="en-US" dirty="0" smtClean="0"/>
              <a:t>the square root is the absolute SEM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91120" y="4298375"/>
                <a:ext cx="9881682" cy="2541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  <m:sup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4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  <m:sup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pT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pTR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4000" i="1" dirty="0" smtClean="0">
                  <a:latin typeface="Cambria Math" panose="02040503050406030204" pitchFamily="18" charset="0"/>
                </a:endParaRPr>
              </a:p>
              <a:p>
                <a:pPr marL="7397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pT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pR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TR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pTR</m:t>
                              </m:r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120" y="4298375"/>
                <a:ext cx="9881682" cy="25417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53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495"/>
            <a:ext cx="4375826" cy="1325563"/>
          </a:xfrm>
        </p:spPr>
        <p:txBody>
          <a:bodyPr/>
          <a:lstStyle/>
          <a:p>
            <a:r>
              <a:rPr lang="en-US" dirty="0" smtClean="0"/>
              <a:t>G-Coefficient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88727"/>
            <a:ext cx="4375826" cy="1108954"/>
          </a:xfrm>
        </p:spPr>
        <p:txBody>
          <a:bodyPr/>
          <a:lstStyle/>
          <a:p>
            <a:r>
              <a:rPr lang="en-US" dirty="0" smtClean="0"/>
              <a:t>Norm-referenced decisions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38200" y="2267519"/>
                <a:ext cx="2995499" cy="1449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ρ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67519"/>
                <a:ext cx="2995499" cy="14491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6749370" y="634255"/>
            <a:ext cx="43758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</a:t>
            </a:r>
            <a:r>
              <a:rPr lang="en-US" dirty="0" smtClean="0"/>
              <a:t>-Coefficient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49370" y="4685487"/>
            <a:ext cx="4846000" cy="110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Criterion-reference decisions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749370" y="2267519"/>
                <a:ext cx="2916503" cy="1444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370" y="2267519"/>
                <a:ext cx="2916503" cy="14447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9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978</Words>
  <Application>Microsoft Office PowerPoint</Application>
  <PresentationFormat>Widescreen</PresentationFormat>
  <Paragraphs>191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Equation.3</vt:lpstr>
      <vt:lpstr>Generalizability Theory</vt:lpstr>
      <vt:lpstr>Classical Test Theory</vt:lpstr>
      <vt:lpstr>Generalizability Theory</vt:lpstr>
      <vt:lpstr>G-Theory Framework</vt:lpstr>
      <vt:lpstr>PowerPoint Presentation</vt:lpstr>
      <vt:lpstr>Random-Effects Variance Components</vt:lpstr>
      <vt:lpstr>Relative Error Variance</vt:lpstr>
      <vt:lpstr>Absolute Error Variance</vt:lpstr>
      <vt:lpstr>G-Coefficient</vt:lpstr>
      <vt:lpstr>Inter-Rater Reliability</vt:lpstr>
      <vt:lpstr>G-Study Design Issues</vt:lpstr>
      <vt:lpstr>G-Study Limitations</vt:lpstr>
      <vt:lpstr>Generalizability Theory of Performance Assessment</vt:lpstr>
      <vt:lpstr>California Assessment Program</vt:lpstr>
      <vt:lpstr>CAP Science Tasks</vt:lpstr>
      <vt:lpstr>CAP Scoring</vt:lpstr>
      <vt:lpstr>G-Theory Study Framing</vt:lpstr>
      <vt:lpstr>G-Theory Study design</vt:lpstr>
      <vt:lpstr>PowerPoint Presentation</vt:lpstr>
      <vt:lpstr>PowerPoint Presentation</vt:lpstr>
      <vt:lpstr>An Empirical Example</vt:lpstr>
      <vt:lpstr>ANOVA Table</vt:lpstr>
      <vt:lpstr>Estimating Variance Components</vt:lpstr>
      <vt:lpstr>Estimating Generalizability</vt:lpstr>
      <vt:lpstr>Alternate Measurement Procedures / Decisions</vt:lpstr>
      <vt:lpstr>Alternate Measurement Procedures / Decisions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Generalizability Theory</dc:title>
  <dc:creator>Michael C Rodriguez</dc:creator>
  <cp:lastModifiedBy>Michael C Rodriguez</cp:lastModifiedBy>
  <cp:revision>22</cp:revision>
  <dcterms:created xsi:type="dcterms:W3CDTF">2019-03-24T20:10:03Z</dcterms:created>
  <dcterms:modified xsi:type="dcterms:W3CDTF">2019-04-01T17:24:10Z</dcterms:modified>
</cp:coreProperties>
</file>